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8" r:id="rId13"/>
    <p:sldId id="267" r:id="rId14"/>
    <p:sldId id="316" r:id="rId15"/>
    <p:sldId id="268" r:id="rId16"/>
    <p:sldId id="317" r:id="rId17"/>
    <p:sldId id="269" r:id="rId18"/>
    <p:sldId id="315" r:id="rId19"/>
    <p:sldId id="270" r:id="rId20"/>
    <p:sldId id="271" r:id="rId21"/>
    <p:sldId id="272" r:id="rId22"/>
    <p:sldId id="273" r:id="rId23"/>
    <p:sldId id="274" r:id="rId24"/>
    <p:sldId id="305" r:id="rId25"/>
    <p:sldId id="275" r:id="rId26"/>
    <p:sldId id="314" r:id="rId27"/>
    <p:sldId id="277" r:id="rId28"/>
    <p:sldId id="313" r:id="rId29"/>
    <p:sldId id="276" r:id="rId30"/>
    <p:sldId id="312" r:id="rId31"/>
    <p:sldId id="278" r:id="rId32"/>
    <p:sldId id="310" r:id="rId33"/>
    <p:sldId id="279" r:id="rId34"/>
    <p:sldId id="311" r:id="rId35"/>
    <p:sldId id="280" r:id="rId36"/>
    <p:sldId id="308" r:id="rId37"/>
    <p:sldId id="281" r:id="rId38"/>
    <p:sldId id="309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306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7" r:id="rId59"/>
    <p:sldId id="300" r:id="rId60"/>
    <p:sldId id="301" r:id="rId61"/>
    <p:sldId id="302" r:id="rId62"/>
    <p:sldId id="303" r:id="rId63"/>
    <p:sldId id="304" r:id="rId64"/>
  </p:sldIdLst>
  <p:sldSz cx="9144000" cy="5143500" type="screen16x9"/>
  <p:notesSz cx="6858000" cy="9144000"/>
  <p:defaultTextStyle>
    <a:defPPr>
      <a:defRPr lang="ru-RU"/>
    </a:defPPr>
    <a:lvl1pPr marL="0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047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093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141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188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235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283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99330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6378" algn="l" defTabSz="91409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85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1"/>
            <a:ext cx="9144000" cy="224331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"/>
            <a:ext cx="9144000" cy="29001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1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11"/>
            <a:ext cx="5637010" cy="661590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tx2"/>
                </a:solidFill>
              </a:defRPr>
            </a:lvl1pPr>
            <a:lvl2pPr marL="457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5" y="2349222"/>
            <a:ext cx="7175351" cy="1344876"/>
          </a:xfrm>
          <a:effectLst/>
        </p:spPr>
        <p:txBody>
          <a:bodyPr>
            <a:noAutofit/>
          </a:bodyPr>
          <a:lstStyle>
            <a:lvl1pPr marL="639866" indent="-457047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40"/>
            <a:ext cx="6400800" cy="260604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9"/>
            <a:ext cx="2057400" cy="3928753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5" y="548643"/>
            <a:ext cx="4829288" cy="367104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1"/>
            <a:ext cx="9144000" cy="2243312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"/>
            <a:ext cx="9144000" cy="29001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1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6" y="1629486"/>
            <a:ext cx="5966666" cy="1817511"/>
          </a:xfrm>
          <a:effectLst/>
        </p:spPr>
        <p:txBody>
          <a:bodyPr anchor="b"/>
          <a:lstStyle>
            <a:lvl1pPr algn="r">
              <a:defRPr sz="47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9" y="3455637"/>
            <a:ext cx="5970494" cy="626597"/>
          </a:xfrm>
        </p:spPr>
        <p:txBody>
          <a:bodyPr anchor="t"/>
          <a:lstStyle>
            <a:lvl1pPr marL="0" indent="0" algn="r">
              <a:buNone/>
              <a:defRPr sz="2100">
                <a:solidFill>
                  <a:schemeClr val="tx2"/>
                </a:solidFill>
              </a:defRPr>
            </a:lvl1pPr>
            <a:lvl2pPr marL="4570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0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2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40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3" y="548640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548640"/>
            <a:ext cx="3346704" cy="479824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047" indent="0">
              <a:buNone/>
              <a:defRPr sz="2100" b="1"/>
            </a:lvl2pPr>
            <a:lvl3pPr marL="914093" indent="0">
              <a:buNone/>
              <a:defRPr sz="17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3" indent="0">
              <a:buNone/>
              <a:defRPr sz="1600" b="1"/>
            </a:lvl7pPr>
            <a:lvl8pPr marL="3199330" indent="0">
              <a:buNone/>
              <a:defRPr sz="1600" b="1"/>
            </a:lvl8pPr>
            <a:lvl9pPr marL="3656378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8" y="1050244"/>
            <a:ext cx="3346704" cy="20574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3" y="548640"/>
            <a:ext cx="3346704" cy="479824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047" indent="0">
              <a:buNone/>
              <a:defRPr sz="2100" b="1"/>
            </a:lvl2pPr>
            <a:lvl3pPr marL="914093" indent="0">
              <a:buNone/>
              <a:defRPr sz="17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3" indent="0">
              <a:buNone/>
              <a:defRPr sz="1600" b="1"/>
            </a:lvl7pPr>
            <a:lvl8pPr marL="3199330" indent="0">
              <a:buNone/>
              <a:defRPr sz="1600" b="1"/>
            </a:lvl8pPr>
            <a:lvl9pPr marL="3656378" indent="0">
              <a:buNone/>
              <a:defRPr sz="1600" b="1"/>
            </a:lvl9pPr>
          </a:lstStyle>
          <a:p>
            <a:pPr marL="0" lvl="0" indent="0" algn="ctr" defTabSz="914093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49276"/>
            <a:ext cx="3346704" cy="20574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8" y="1657353"/>
            <a:ext cx="3636085" cy="943869"/>
          </a:xfrm>
          <a:effectLst/>
        </p:spPr>
        <p:txBody>
          <a:bodyPr anchor="b">
            <a:noAutofit/>
          </a:bodyPr>
          <a:lstStyle>
            <a:lvl1pPr marL="228525" indent="-228525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8" y="548643"/>
            <a:ext cx="4017085" cy="3671049"/>
          </a:xfrm>
        </p:spPr>
        <p:txBody>
          <a:bodyPr anchor="ctr"/>
          <a:lstStyle>
            <a:lvl1pPr>
              <a:defRPr sz="23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7"/>
            <a:ext cx="3388660" cy="1604638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3" indent="0">
              <a:buNone/>
              <a:defRPr sz="900"/>
            </a:lvl7pPr>
            <a:lvl8pPr marL="3199330" indent="0">
              <a:buNone/>
              <a:defRPr sz="900"/>
            </a:lvl8pPr>
            <a:lvl9pPr marL="3656378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1"/>
            <a:ext cx="9144000" cy="2243312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"/>
            <a:ext cx="9144000" cy="29001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1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3"/>
            <a:ext cx="4114800" cy="234585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1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100"/>
            </a:lvl4pPr>
            <a:lvl5pPr marL="1828188" indent="0">
              <a:buNone/>
              <a:defRPr sz="2100"/>
            </a:lvl5pPr>
            <a:lvl6pPr marL="2285235" indent="0">
              <a:buNone/>
              <a:defRPr sz="2100"/>
            </a:lvl6pPr>
            <a:lvl7pPr marL="2742283" indent="0">
              <a:buNone/>
              <a:defRPr sz="2100"/>
            </a:lvl7pPr>
            <a:lvl8pPr marL="3199330" indent="0">
              <a:buNone/>
              <a:defRPr sz="2100"/>
            </a:lvl8pPr>
            <a:lvl9pPr marL="3656378" indent="0">
              <a:buNone/>
              <a:defRPr sz="21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9" y="757865"/>
            <a:ext cx="3694114" cy="1622267"/>
          </a:xfrm>
        </p:spPr>
        <p:txBody>
          <a:bodyPr anchor="b"/>
          <a:lstStyle>
            <a:lvl1pPr marL="182818" indent="-182818">
              <a:buFont typeface="Georgia" pitchFamily="18" charset="0"/>
              <a:buChar char="*"/>
              <a:defRPr sz="16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3" indent="0">
              <a:buNone/>
              <a:defRPr sz="900"/>
            </a:lvl7pPr>
            <a:lvl8pPr marL="3199330" indent="0">
              <a:buNone/>
              <a:defRPr sz="900"/>
            </a:lvl8pPr>
            <a:lvl9pPr marL="3656378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9" y="3348315"/>
            <a:ext cx="6383538" cy="857250"/>
          </a:xfrm>
        </p:spPr>
        <p:txBody>
          <a:bodyPr anchor="b">
            <a:noAutofit/>
          </a:bodyPr>
          <a:lstStyle>
            <a:lvl1pPr algn="l">
              <a:defRPr sz="47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31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2" y="3279128"/>
            <a:ext cx="6512511" cy="857250"/>
          </a:xfrm>
          <a:prstGeom prst="rect">
            <a:avLst/>
          </a:prstGeom>
          <a:effectLst/>
        </p:spPr>
        <p:txBody>
          <a:bodyPr vert="horz" lIns="91409" tIns="45705" rIns="91409" bIns="45705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7"/>
            <a:ext cx="6400800" cy="2606040"/>
          </a:xfrm>
          <a:prstGeom prst="rect">
            <a:avLst/>
          </a:prstGeom>
        </p:spPr>
        <p:txBody>
          <a:bodyPr vert="horz" lIns="91409" tIns="45705" rIns="91409" bIns="45705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3"/>
            <a:ext cx="2514600" cy="273842"/>
          </a:xfrm>
          <a:prstGeom prst="rect">
            <a:avLst/>
          </a:prstGeom>
        </p:spPr>
        <p:txBody>
          <a:bodyPr vert="horz" lIns="91409" tIns="45705" rIns="91409" bIns="45705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8BDC0BD-FD62-488C-844A-2B2346569881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629153"/>
            <a:ext cx="3352801" cy="273842"/>
          </a:xfrm>
          <a:prstGeom prst="rect">
            <a:avLst/>
          </a:prstGeom>
        </p:spPr>
        <p:txBody>
          <a:bodyPr vert="horz" lIns="91409" tIns="45705" rIns="91409" bIns="45705" rtlCol="0" anchor="ctr"/>
          <a:lstStyle>
            <a:lvl1pPr algn="l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3"/>
            <a:ext cx="1828800" cy="273842"/>
          </a:xfrm>
          <a:prstGeom prst="rect">
            <a:avLst/>
          </a:prstGeom>
        </p:spPr>
        <p:txBody>
          <a:bodyPr vert="horz" lIns="91409" tIns="45705" rIns="91409" bIns="45705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4DFDDE7-2331-4BF4-B1C9-B89EC96CB1B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19934" indent="-319934" algn="r" defTabSz="914093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7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25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457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684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6913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423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3651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303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5235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6886" indent="-182818" algn="l" defTabSz="914093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7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1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5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3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30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8" algn="l" defTabSz="91409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ftemk.mpei.ac.ru/bgd/_private/Glossary_.htm#sashitnoe_sasemlenie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temk.mpei.ac.ru/bgd/_private/Glossary_.htm#molnia" TargetMode="External"/><Relationship Id="rId2" Type="http://schemas.openxmlformats.org/officeDocument/2006/relationships/hyperlink" Target="http://ftemk.mpei.ac.ru/bgd/_private/Glossary_.htm#rab_sase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ftemk.mpei.ac.ru/bgd/_private/IT.htm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ftemk.mpei.ac.ru/bgd/_private/Zashit_saseml2/PUE_ss.htm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ftemk.mpei.ac.ru/bgd/_private/Glossary_.htm#zazemlite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ftemk.mpei.ac.ru/bgd/_private/Zashit_saseml2/sas_ustroy.htm#vynosn_ustr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ftemk.mpei.ac.ru/bgd/_private/Glossary_.htm#saahit_sanulenie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temk.mpei.ac.ru/bgd/_private/Sanul_2/nasn_Pen.htm#nasn_Pen" TargetMode="External"/><Relationship Id="rId2" Type="http://schemas.openxmlformats.org/officeDocument/2006/relationships/hyperlink" Target="http://ftemk.mpei.ac.ru/bgd/_private/Glossary_.htm#PE_provo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ftemk.mpei.ac.ru/bgd/_private/Sanul_2/nasn_Pen.htm#nasn_sas_neitra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ftemk.mpei.ac.ru/bgd/_private/Glossary_.htm#N_provod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12252"/>
            <a:ext cx="856895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800" b="1" dirty="0" smtClean="0">
                <a:effectLst/>
                <a:latin typeface="Times New Roman"/>
                <a:ea typeface="Calibri"/>
                <a:cs typeface="Times New Roman"/>
              </a:rPr>
              <a:t>Электробезопасность 3</a:t>
            </a:r>
            <a:endParaRPr lang="ru-RU" sz="28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800" b="1" dirty="0"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План лекции: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3.1. Меры защиты в электроустановках.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3.2. Контроль изоляции.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3.3. Защитное заземление.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3.4. Защитное зануление.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3.5. Защитное отключение.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3.6. Средства индивидуальной защиты.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9"/>
          <a:stretch/>
        </p:blipFill>
        <p:spPr bwMode="auto">
          <a:xfrm>
            <a:off x="4715814" y="771550"/>
            <a:ext cx="4104456" cy="415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92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618" y="0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Непрерывный контроль сопротивления изоляции в сети с изолированной нейтралью в простейшем случае можно осуществлять с помощью трех вольтметров. Показание вольтметра при поврежденной фазе будет ниже показаний двух других вольтметров.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34" y="1657350"/>
            <a:ext cx="6696743" cy="22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0426" y="3994233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включения вольтметров для постоянного контроля сопротивления изоляции трехфазной сети с изолированной нейтралью.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118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3042" y="0"/>
            <a:ext cx="87849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Испытание изоляции повышенным напряжением производят при капитальном и текущем ремонтах электрооборудования, а также в случаях, когда во время работы обнаружен дефект.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Изоляцию электроустановок испытывают напряжением промышленной частоты, как, правило, в течение 1 мин. Дальнейшее воздействие может испортить изоляцию.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Защитой от напряжения, появившегося на корпусах электроустано­вок, являются защитное заземление, зануление, защитное отключение.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58" y="3023691"/>
            <a:ext cx="6696744" cy="211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19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3601"/>
          <a:stretch/>
        </p:blipFill>
        <p:spPr>
          <a:xfrm>
            <a:off x="0" y="51470"/>
            <a:ext cx="9144000" cy="5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2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822"/>
            <a:ext cx="885059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3.3. Защитное заземление.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Защитное заземление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преднамеренное электрическое соединение с землей или ее эквивалентом металлических нетоковедущих частей, которые могут оказаться под напряжением вследствие замыкания на корпус и по другим причинам (индуктивное влияние соседних токоведущих частей, вынос потенциала, разряд молнии и т. п.).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Эквивалентом земли может быть вода реки или моря, каменный уголь в карьерном залегании и т. п.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53139"/>
            <a:ext cx="7050395" cy="259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26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8113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Назначение защитного заземления —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устранение опасности поражения током в случае прикосновения к корпусу электроустановки и другим нетоковедущим металлическим частям, оказавшимся под напряжением вследствие замыкания на корпус и по другим причинам.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Защитное заземление следует отличать от других видов заземления, например,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рабочего заземления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и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3"/>
              </a:rPr>
              <a:t>заземления молниезащиты.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51" y="2585323"/>
            <a:ext cx="6667500" cy="255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44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9867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Рабочее заземление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— преднамеренное соединение с землей отдельных точек электрической цепи, например нейтральных точек обмоток генераторов, силовых и измерительных трансформаторов, дугогасящих аппаратов, реакторов поперечной компенсации в дальних линиях электропередачи, а также фазы при использовании земли в качестве фазного или обратного провода. </a:t>
            </a: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Рабочее заземление предназначено для обеспечения надлежащей работы электроустановки в нормальных или аварийных условиях и осуществляется непосредственно (т. е. путем соединения проводником заземляемых частей с заземлителем) или через специальные аппараты — пробивные предохранители, разрядники, резисторы и т. п.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872188"/>
            <a:ext cx="7560840" cy="227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55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6652" y="12744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Заземление молниезащиты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— преднамеренное соединение с землей молниеприемников и разрядников в целях отвода от них токов молнии в землю.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2" y="958944"/>
            <a:ext cx="8784976" cy="418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97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0750" y="17152"/>
            <a:ext cx="8856984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3.1. Меры защиты в электроустановках.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В зависимости от вида электроустановки, номинального напряжения, режима нейтрали, условий среды помещения и доступности электрообору­дования применяют определенный комплекс защитных мер, обеспечи­вающих достаточную безопасность, которая редко когда может быть дос­тигнута единственной мерой. 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Согласно </a:t>
            </a:r>
            <a:r>
              <a:rPr lang="ru-RU" sz="1900" b="1" dirty="0" smtClean="0">
                <a:effectLst/>
                <a:latin typeface="Times New Roman"/>
                <a:ea typeface="Calibri"/>
                <a:cs typeface="Times New Roman"/>
              </a:rPr>
              <a:t>требованиям нормативных документов безопасность</a:t>
            </a: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 электроустановок обеспечивается следующими основными мерами: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недоступностью токоведущих частей;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надлежащей, а в отдельных случаях повышенной (двойной) изоляцией;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заземлением или занулением корпусов электрооборудования и элементов электроустановок, могущих оказаться под напряжением;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00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Принцип действия защитного заземления —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снижение до безопасных значений напряжений прикосновения и шага, обусловленных замыканием на корпус и другими причинами. Это достигается путем уменьшения потенциала заземленного оборудования (уменьшением сопротивления заземлителя), а также путем выравнивания потенциалов основания, на котором стоит человек, и заземленного оборудования (подъемом потенциала основания, на котором стоит человек, до значения, близкого к значению потенциала заземленного оборудования).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" name="AutoShape 2" descr="Самое простое заземление в частном доме - Морской фло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1" y="2000416"/>
            <a:ext cx="7272808" cy="312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57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1500" y="38118"/>
            <a:ext cx="87849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Уменьшая значение сопротивления заземлителя растеканию тока 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можно уменьшить напряжение корпуса электроустановки относительно земли, в результате чего уменьшаются напряжение прикосновения и ток через тело человека.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00" y="1376946"/>
            <a:ext cx="6984776" cy="376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10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Заземление будет эффективным лишь в том случае, если ток замыкания на землю 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I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практически не увеличивается с уменьшением сопротивления заземлителя. Такое условие выполняется в сетях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изолированной нейтралью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(типа IT) напряжением до 1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так как в них ток замыкания на землю в основном определяется сопротивлением изоляции проводов относительно земли, которое значительно больше сопротивления заземлителя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39702"/>
            <a:ext cx="5616624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4053067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сети с изолированной нейтралью (типа IT) и защитным заземлением электроустановки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456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2640"/>
            <a:ext cx="87849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В сетях переменного тока с заземленной нейтралью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напряжением до 1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защитное заземление в качестве основной защиты от поражения электрическим током при косвенном прикосновении не применяется, т.к. оно не эффективно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70" y="1381468"/>
            <a:ext cx="6663460" cy="23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07604" y="4011910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сети с заземленной нейтралью и защитным заземлением потребителя электроэнергии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090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50" t="3800"/>
          <a:stretch/>
        </p:blipFill>
        <p:spPr>
          <a:xfrm>
            <a:off x="179512" y="123478"/>
            <a:ext cx="8892480" cy="49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Существуют следующие системы заземлений  электроустановок напряжением до 1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система ТN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система, в которой нейтраль источника питания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глухозаземлена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а открытые проводящие части электроустановки присоединены к глухозаземленной нейтрали источника посредством нулевых защитных проводников;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" b="5388"/>
          <a:stretch/>
        </p:blipFill>
        <p:spPr bwMode="auto">
          <a:xfrm>
            <a:off x="323528" y="1477328"/>
            <a:ext cx="8496944" cy="366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42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6401"/>
          <a:stretch/>
        </p:blipFill>
        <p:spPr>
          <a:xfrm>
            <a:off x="0" y="51470"/>
            <a:ext cx="914400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 b="18080"/>
          <a:stretch/>
        </p:blipFill>
        <p:spPr bwMode="auto">
          <a:xfrm>
            <a:off x="107504" y="87487"/>
            <a:ext cx="8928992" cy="50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70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6401"/>
          <a:stretch/>
        </p:blipFill>
        <p:spPr>
          <a:xfrm>
            <a:off x="-7227" y="123478"/>
            <a:ext cx="9144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7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effectLst/>
                <a:latin typeface="Times New Roman"/>
                <a:ea typeface="Calibri"/>
                <a:cs typeface="Times New Roman"/>
              </a:rPr>
              <a:t>система ТN-С</a:t>
            </a:r>
            <a:r>
              <a:rPr lang="ru-RU" sz="2400" dirty="0" smtClean="0">
                <a:effectLst/>
                <a:latin typeface="Times New Roman"/>
                <a:ea typeface="Calibri"/>
                <a:cs typeface="Times New Roman"/>
              </a:rPr>
              <a:t> - система ТN, в которой нулевой защитный и нулевой рабочий проводники совмещены в одном проводнике на всем ее протяжении;</a:t>
            </a:r>
            <a:endParaRPr lang="ru-RU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0" y="1635646"/>
            <a:ext cx="5966792" cy="333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65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8986"/>
            <a:ext cx="8784976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надежным и быстродействующим автоматическим защитным отключением;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применением пониженных напряжений (42 В и ниже) для питания переносных токоприемников;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защитным разделением цепей;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блокировкой, предупредительной сигнализацией, надписями и плакатами;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применением защитных средств и приспособлений;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проведением планово-предупредительных ремонтов и профилактических испытаний электрооборудования, аппаратов и сетей, находящихся в эксплуатации;</a:t>
            </a:r>
            <a:endParaRPr lang="ru-RU" sz="19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lnSpc>
                <a:spcPct val="150000"/>
              </a:lnSpc>
              <a:spcAft>
                <a:spcPts val="0"/>
              </a:spcAft>
              <a:buSzPts val="1000"/>
              <a:buFont typeface="Symbol"/>
              <a:buChar char=""/>
            </a:pPr>
            <a:r>
              <a:rPr lang="ru-RU" sz="1900" dirty="0" smtClean="0">
                <a:effectLst/>
                <a:latin typeface="Times New Roman"/>
                <a:ea typeface="Calibri"/>
                <a:cs typeface="Times New Roman"/>
              </a:rPr>
              <a:t>проведением ряда организационных мероприятий (специальное обучение, аттестация и переаттестация лиц электротехнического персонала, инструктажи и т. д.).</a:t>
            </a:r>
            <a:endParaRPr lang="ru-RU" sz="19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524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effectLst/>
                <a:latin typeface="Times New Roman"/>
                <a:ea typeface="Calibri"/>
                <a:cs typeface="Times New Roman"/>
              </a:rPr>
              <a:t>система ТN-S</a:t>
            </a:r>
            <a:r>
              <a:rPr lang="ru-RU" sz="2400" dirty="0" smtClean="0">
                <a:effectLst/>
                <a:latin typeface="Times New Roman"/>
                <a:ea typeface="Calibri"/>
                <a:cs typeface="Times New Roman"/>
              </a:rPr>
              <a:t> - система ТN, в которой нулевой защитный и нулевой рабочий проводники разделены на всем ее протяжении;</a:t>
            </a:r>
            <a:endParaRPr lang="ru-RU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4" y="1200329"/>
            <a:ext cx="7620000" cy="383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6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005" y="938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effectLst/>
                <a:latin typeface="Times New Roman"/>
                <a:ea typeface="Calibri"/>
                <a:cs typeface="Times New Roman"/>
              </a:rPr>
              <a:t>система ТN-C-S</a:t>
            </a:r>
            <a:r>
              <a:rPr lang="ru-RU" sz="2400" dirty="0" smtClean="0">
                <a:effectLst/>
                <a:latin typeface="Times New Roman"/>
                <a:ea typeface="Calibri"/>
                <a:cs typeface="Times New Roman"/>
              </a:rPr>
              <a:t> - система ТN, в которой функции нулевого защитного и нулевого рабочего проводников совмещены в одном проводнике в какой-то его части, начиная от источника питания;</a:t>
            </a:r>
            <a:endParaRPr lang="ru-RU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3" y="1755264"/>
            <a:ext cx="7920880" cy="33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6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06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70775"/>
            <a:ext cx="8712968" cy="142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система IT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- система, в которой нейтраль источника питания изолирована от земли или заземлена через приборы и устройства, имеющие большое сопротивление, а открытые проводящие части электроустановки заземлены;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5"/>
            <a:ext cx="8029575" cy="34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85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5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3143" y="58969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система ТТ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- система, в которой нейтраль источника питания </a:t>
            </a:r>
            <a:r>
              <a:rPr lang="ru-RU" sz="2000" dirty="0" err="1" smtClean="0">
                <a:effectLst/>
                <a:latin typeface="Times New Roman"/>
                <a:ea typeface="Calibri"/>
                <a:cs typeface="Times New Roman"/>
              </a:rPr>
              <a:t>глухозаземлена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, а открытые проводящие части электроустановки заземлены при помощи заземляющего устройства, электрически не зависимого от глухозаземленной нейтрали источника.</a:t>
            </a:r>
            <a:endParaRPr lang="ru-RU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7960"/>
            <a:ext cx="8029575" cy="314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78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1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33065"/>
            <a:ext cx="89289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Первая буква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– состояние нейтрали источника питания относительно земли: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Т - заземленная нейтраль;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I - изолированная нейтраль.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Вторая буква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– состояние открытых проводящих частей относительно земли: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Т - открытые проводящие части заземлены, независимо от отношения к земле нейтрали источника питания или какой-либо точки питающей сети;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N - открытые проводящие части, присоединены к глухозаземленной нейтрали источника питания.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Третья и четвертая буквы (после N)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– совмещение в одном проводнике или разделение функций нулевого рабочего и нулевого защитного проводников: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S - нулевой рабочий (N) и нулевой защитный (РЕ) проводники разделены;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 - функции нулевого защитного и нулевого рабочего проводников совмещены в одном проводнике (РЕN) – проводник);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N - нулевой рабочий (нейтральный) проводник;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РЕ - защитный проводник (заземляющий, нулевой защитный проводник, защитный проводник системы управления потенциалов);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РЕN - совмещенный нулевой защитный и нулевой рабочий проводники.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66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329" y="123478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Средства защиты от поражения током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Электробезопасность на предприятиях должна обеспечиваться </a:t>
            </a:r>
            <a:r>
              <a:rPr lang="ru-RU" sz="2000" b="1" dirty="0" smtClean="0">
                <a:effectLst/>
                <a:latin typeface="Times New Roman"/>
                <a:ea typeface="Calibri"/>
                <a:cs typeface="Times New Roman"/>
              </a:rPr>
              <a:t>инженерно-техническими средствами</a:t>
            </a: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 отдельно или в сочетании друг с другом. К этим средствам относят: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защитное заземление;                                                • зануление;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выравнивание потенциалов;                                      • малое напряжение;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электрическое разделение сетей;                              • защитное отключение;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изоляцию токоведущих частей;                                 • блокировку;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обеспечение ориентации в электроустановках;       • знаки безопасности.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effectLst/>
                <a:latin typeface="Times New Roman"/>
                <a:ea typeface="Calibri"/>
                <a:cs typeface="Times New Roman"/>
              </a:rPr>
              <a:t>• недоступность к токоведущим частям;</a:t>
            </a:r>
            <a:endParaRPr lang="ru-RU" sz="2000" dirty="0" smtClean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03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54331"/>
            <a:ext cx="878497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Типы заземляющих устройств. 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Заземляющим устройством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называется совокупность </a:t>
            </a:r>
            <a:r>
              <a:rPr lang="ru-RU" sz="1800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заземлителя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и </a:t>
            </a:r>
            <a:r>
              <a:rPr lang="ru-RU" sz="1800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заземляющих проводников.</a:t>
            </a:r>
            <a:endParaRPr lang="ru-RU" sz="1400" dirty="0"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В зависимости от места размещения заземлителя относительно заземляемого оборудования различают два типа заземляющих устройств: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выносное и контурное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70158"/>
            <a:ext cx="6336704" cy="348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99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u="none" strike="noStrike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Выносное заземляющее устройство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характеризуется тем, что заземлитель  вынесен за пределы площадки, на которой размещено заземляемое оборудование, или сосредоточен на некоторой части этой площадки. Поэтому выносное заземляющее устройство называют также 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сосредоточенным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1723951"/>
            <a:ext cx="6696744" cy="23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04969" y="4220170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выносного заземляющего устройства: 1 – заземляющий проводник; 2 – магистраль заземления; 3 – стена здания; 4 – электроды (заземлители); 5 – стальная полоса или пруток; 6 – траншея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271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0"/>
            <a:ext cx="885698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Существенный 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недостаток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выносного заземляющего устройства – отдаленность заземлителя от защищаемого оборудования, вследствие чего на всей или на части защищаемой территории коэффициент прикосновения a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1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=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1. Поэтому заземляющие устройства этого типа применяются лишь при малых токах замыкания на землю, в частности в установках до 1000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В.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61154"/>
            <a:ext cx="6120679" cy="277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31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9898" y="123478"/>
            <a:ext cx="87849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Контурное заземляющее устройство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характеризуется тем, что электроды заземлителя размещаются по периметру площадки, а также внутри площадки, на которой находится заземляемое оборудование.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6" y="1458705"/>
            <a:ext cx="7200800" cy="262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898" y="4141949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контурного заземляющего устройства: 1 – заземляющий проводник; 2 – магистраль заземления; 3 – стена здания; 4 – электроды (заземлители); 5 – стальная полоса или пруток; 6 – траншея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854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0689" y="35355"/>
            <a:ext cx="885698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Преимущество контурного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распределенного заземляющего устройства в том, что безопасность обеспечивается не только уменьшением сопротивления заземляющего устройства, но и выравниванием потенциала на защищаемой территории до такого значения, чтобы максимальные напряжения прикосновения и шага не превышали допустимых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9661"/>
            <a:ext cx="5688632" cy="336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124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743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3.4. Защитное зануление.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Зануление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- это преднамеренное электрическое соединение открытых проводящих частей электроустановок с глухозаземленной нейтральной точкой генератора или трансформатора в сетях трехфазного тока, с глухозаземленным выводом источника однофазного тока, с заземленной точкой источника в сетях постоянного тока, выполняемое в целях электробезопасности.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597065"/>
            <a:ext cx="6408712" cy="25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06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078686" cy="504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Для соединения открытых проводящих частей потребителя электроэнергии с глухозаземленной нейтральной точкой источника используется </a:t>
            </a:r>
            <a:r>
              <a:rPr lang="ru-RU" sz="195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нулевой защитный проводник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95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95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3"/>
              </a:rPr>
              <a:t>Назначение нулевого защитного проводника</a:t>
            </a:r>
            <a:r>
              <a:rPr lang="ru-RU" sz="195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в схеме зануления - обеспечить необходимое для отключения установки значение тока однофазного короткого замыкания путем создания для этого тока цепи с малым сопротивлением.</a:t>
            </a:r>
            <a:endParaRPr lang="ru-RU" sz="195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95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4"/>
              </a:rPr>
              <a:t>Назначение заземления нейтрали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 обмоток источника тока, питающего сеть до 1 </a:t>
            </a:r>
            <a:r>
              <a:rPr lang="ru-RU" sz="195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950" dirty="0" smtClean="0">
                <a:effectLst/>
                <a:latin typeface="Times New Roman"/>
                <a:ea typeface="Calibri"/>
                <a:cs typeface="Times New Roman"/>
              </a:rPr>
              <a:t>, предназначено для снижения напряжения зануленных открытых проводящих частей (а следовательно, нулевого защитного проводника) относительно земли до допустимого значения при замыкании фазного провода на землю.</a:t>
            </a:r>
            <a:endParaRPr lang="ru-RU" sz="195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697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9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822"/>
            <a:ext cx="8784976" cy="2956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Нулевым защитным проводником (PE – проводник в системе TN – S)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называется проводник, соединяющий зануляемые части (открытые проводящие части) с глухозаземленной нейтральной точкой источника питания трехфазного тока или с заземленным выводом источника питания однофазного тока, или с заземленной средней точкой источника питания в сетях постоянного тока.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Нулевой защитный проводник следует отличать от </a:t>
            </a:r>
            <a:r>
              <a:rPr lang="ru-RU" sz="1800" b="1" u="none" strike="noStrike" dirty="0" smtClean="0">
                <a:solidFill>
                  <a:srgbClr val="0000FF"/>
                </a:solidFill>
                <a:effectLst/>
                <a:latin typeface="Times New Roman"/>
                <a:ea typeface="Calibri"/>
                <a:cs typeface="Times New Roman"/>
                <a:hlinkClick r:id="rId2"/>
              </a:rPr>
              <a:t>нулевого рабочего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и PEN – проводников.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47960"/>
            <a:ext cx="6529908" cy="259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82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User\Desktop\Ris_zan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9451"/>
            <a:ext cx="7488832" cy="27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79512" y="3112175"/>
            <a:ext cx="8784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Принципиальная схема зануления в системе TN - S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ctr">
              <a:spcAft>
                <a:spcPts val="0"/>
              </a:spcAft>
            </a:pP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1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корпус электроустановки (электродвигатель, трансформатор и т. п.); 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2 –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аппараты защиты от токов КЗ (предохранители): 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i="1" baseline="-25000" dirty="0" smtClean="0">
                <a:effectLst/>
                <a:latin typeface="Times New Roman"/>
                <a:ea typeface="Calibri"/>
                <a:cs typeface="Times New Roman"/>
              </a:rPr>
              <a:t>0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 –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сопротивление заземления нейтрали обмотки источника тока; </a:t>
            </a: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i="1" baseline="-25000" dirty="0" smtClean="0">
                <a:effectLst/>
                <a:latin typeface="Times New Roman"/>
                <a:ea typeface="Calibri"/>
                <a:cs typeface="Times New Roman"/>
              </a:rPr>
              <a:t>П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сопротивление повторного заземления нулевого защитного проводника;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I</a:t>
            </a:r>
            <a:r>
              <a:rPr lang="ru-RU" sz="1800" i="1" baseline="-25000" dirty="0" err="1" smtClean="0">
                <a:effectLst/>
                <a:latin typeface="Times New Roman"/>
                <a:ea typeface="Calibri"/>
                <a:cs typeface="Times New Roman"/>
              </a:rPr>
              <a:t>к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ток КЗ;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I</a:t>
            </a:r>
            <a:r>
              <a:rPr lang="ru-RU" sz="1800" i="1" baseline="-25000" dirty="0" err="1" smtClean="0">
                <a:effectLst/>
                <a:latin typeface="Times New Roman"/>
                <a:ea typeface="Calibri"/>
                <a:cs typeface="Times New Roman"/>
              </a:rPr>
              <a:t>н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часть тока КЗ, протекающего через нулевой защитный проводник;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I</a:t>
            </a:r>
            <a:r>
              <a:rPr lang="ru-RU" sz="1800" i="1" baseline="-25000" dirty="0" err="1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часть тока КЗ, протекающего через землю – корпус электроустановки (электродвигатель, трансформатор и т. п.)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8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618" y="35355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3.2. Контроль и профилактика повреждений изоляции.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Контроль изоляции – это измерение её активного или омического сопротивления с целью обнаружить дефекты и предупредить замыкания на землю и короткие замыкания.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В сети напряжением до 1000 В сопротивление изоляции каждого участка должно быть не менее 0,5 мОм на фазу.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" name="AutoShape 2" descr="Контрольные кабели в электроустановках — назначение, виды конструкции,  применение » Школа для электрика: электротехника и электрон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99742"/>
            <a:ext cx="6336704" cy="264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010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786" y="-16456"/>
            <a:ext cx="88569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Принцип действия защитного зануления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основан на превращении замыкания на корпус оборудования в однофазное короткое замыкание и отключении оборудования от сети защитным аппаратом, реагирующим на сверхтоки. В качестве такого аппарата обычно выступает предохранитель или автоматический выключатель. Чем выше будет ток короткого замыкания, тем быстрее сработает защитный аппарат, и наоборот, чем меньше ток КЗ, тем более длительное время корпус оборудования будет оставаться под напряжением. Если значение тока короткого замыкания будет очень низким, защитный аппарат может и вовсе не сработать, в этом случае опасность поражения человека электрическим током будет очень высока.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Все открытые проводящие части должны быть присоединены к глухозаземленной нейтрали источника питания, при выполнении автоматического отключения питания в электроустановках напряжением до 1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в системе T.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802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856984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3.5. Защитное отключение.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Защитным отключением называется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автоматическое отключение электроустановок при однофазном (однополюсном) прикосновении к частям, находящимся под напряжением, недопустимым для человека, и (или) при возникновении в электроустановке тока утечки (замыкания), превышающего заданные значения.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Назначение защитного отключения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- обеспечение электробезопасности, что достигается за счет ограничения времени воздействия опасного тока на человека. Защита осуществляется специальным устройством защитного отключения (УЗО), которое, работая в дежурном режиме, постоянно контролирует условия поражения человека электрическим током.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72" y="3282536"/>
            <a:ext cx="5545063" cy="186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51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486"/>
            <a:ext cx="871296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306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0"/>
            <a:ext cx="871296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Область применения: электроустановки в сетях с любым напряжением и любым режимом нейтрали.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Наибольшее распространение защитное отключение получило в электроустановках, используемых в сетях напряжением до 1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с заземленной или изолированной нейтралью.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Принцип работы УЗО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состоит в том, что оно постоянно контролирует входной сигнал и сравнивает его с наперед заданной величиной (устав-кой). Если входной сигнал превышает установку, то устройство срабатывает и отключает защищенную электроустановку от сети. В качестве входных сигналов устройств защитного отключения используют различные параметры электрических сетей, которые несут в себе информацию об условиях поражения человека электрическим током.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219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Все УЗО по виду входного сигнала классифицируют на несколько типов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9542"/>
            <a:ext cx="8208912" cy="421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131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-30890"/>
            <a:ext cx="89289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Основными элементами любого устройства защитного отключения являются датчик, преобразователь и исполнительный орган.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Основными параметрами, по которым подбирается то или иное УЗО являются: номинальный ток нагрузки т.е. рабочий ток электроустановки, который протекает через нормально замкнутые контакты УЗО в дежурном режиме; номинальное напряжение;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уставка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; время срабатывания устройства.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i="1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УЗО, реагирующее на потенциал корпуса относительно земли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предназначенное для обеспечения безопасности при возникновении на заземленном (или зануленном) корпусе электроустановки повышенного потенциала.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Датчиком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в этом устройстве служит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реле напряжения Р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обмотка которого включена между корпусом электроустановки и вспомогательным заземлителем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 Электроды вспомогательного заземлителя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располагаются вне зоны растекания токов заземлителя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695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User\Desktop\UZO2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10737" r="14609" b="-8"/>
          <a:stretch/>
        </p:blipFill>
        <p:spPr bwMode="auto">
          <a:xfrm>
            <a:off x="827583" y="411510"/>
            <a:ext cx="6912767" cy="34175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95430" y="4443958"/>
            <a:ext cx="603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effectLst/>
                <a:latin typeface="Times New Roman"/>
                <a:ea typeface="Calibri"/>
              </a:rPr>
              <a:t>Схема УЗО, реагирующего на потенциал корпуса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13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610" y="0"/>
            <a:ext cx="8856984" cy="5033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При замыкании на корпус защитное заземление 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снизит потенциал корпуса относительно земли до величины j 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=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I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i="1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 </a:t>
            </a: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Если по каким-либо причинам окажется, что j 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з &gt;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j 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здоп</a:t>
            </a:r>
            <a:r>
              <a:rPr lang="ru-RU" sz="1800" baseline="-25000" dirty="0" smtClean="0">
                <a:effectLst/>
                <a:latin typeface="Times New Roman"/>
                <a:ea typeface="Calibri"/>
                <a:cs typeface="Times New Roman"/>
              </a:rPr>
              <a:t> 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где j 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здоп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- потенциал корпуса, при котором напряжение прикосновения не превышает допустимого, то срабатывает реле Р, которое своими контактами замкнет цепь питания катушки коммутационного аппарата и произойдет отключение поврежденной электроустановки от сети.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Фактически данный тип УЗО дублирует защитные свойства заземления или зануления и применяется в качестве дополнительной защиты, повышая надежность заземления или зануления.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719138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Данный тип УЗО может применяться в сетях с любым режимом нейтрали, когда заземление или зануление неэффективно.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056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1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210" y="0"/>
            <a:ext cx="892899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3.6. Средства индивидуальной защиты.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При эксплуатации электроустановок зачастую возникают такие условия, при которых даже самые надёжные способы защиты человека не обеспечивают безопасности работающих, и поэтому требуется применение специальных средств защиты, переносных приспособлений и устройств, служащих для защиты персонала, работающего в электроустановках, от поражения электрическим током. Эти средства не являются конструктивными частями электроустановок, а дополняют ограждения, блокировки, сигнализацию, защитное заземление, зануление, защитное отключение и другие стационарные защитные устройства.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06" y="3363838"/>
            <a:ext cx="4300449" cy="174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31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Существует два вида контроля: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периодический и постоянный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Постоянный контроль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– это наблюдение за сопротивлением изоляции под рабочим напряжением в течение всего времени работы электроустановки без автоматического отключения.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Периодический контроль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состояния изоляции электроустановок напряжением до 1000 В производится не реже одного раза в три года.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77328"/>
            <a:ext cx="7704856" cy="363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457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54726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При работе в электроустановках используются: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электрозащитные средства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(средства защиты от поражения электрическим током);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средства защиты от электрических полей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повышенной напряженности (коллективные и индивидуальные в электроустановках напряжением 330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и выше);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средства индивидуальной защиты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(средства защиты головы, глаз и лица, рук, органов дыхания, от падения с высоты, специальная одежда и обувь).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195486"/>
            <a:ext cx="347879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857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2656" y="63248"/>
            <a:ext cx="88569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К электрозащитным средствам относятся</a:t>
            </a:r>
            <a:r>
              <a:rPr lang="ru-RU" sz="1800" b="1" u="sng" dirty="0" smtClean="0">
                <a:effectLst/>
                <a:latin typeface="Times New Roman"/>
                <a:ea typeface="Calibri"/>
                <a:cs typeface="Times New Roman"/>
              </a:rPr>
              <a:t>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изолирующие штанги;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изолирующие клещи;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указатели напряжения;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сигнализаторы наличия напряжения;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устройства и приспособления для обеспечения безопасности работ при измерениях и испытаниях (клещи измерительные, устройства для прокола кабелей, указатели для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фазировки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диэлектрические перчатки, галоши, боты;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диэлектрические ковры и изолирующие подставки;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защитные ограждения (щиты и ширмы);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- изолирующие накладки и колпаки;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ручной изолирующий инструмент;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переносные заземления;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плакаты и знаки безопасности;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специальные средства защиты, устройства и приспособления, изолирующие при работах под напряжением в электроустановках напряжением 110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и выше;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719138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- лестницы приставные и стремянки изолирующие.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7972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3386" y="75054"/>
            <a:ext cx="89289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8163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Основные изолирующие защитные средства в электроустановках напряжением до 1 </a:t>
            </a:r>
            <a:r>
              <a:rPr lang="ru-RU" sz="1800" b="1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изолирующие штанги;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изолирующие клещи;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указатели напряжения;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электроизмерительные клещи;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диэлектрические перчатки;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538163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Дополнительные изолирующие электрозащитные средства в электроустановках напряжением до 1 </a:t>
            </a:r>
            <a:r>
              <a:rPr lang="ru-RU" sz="1800" b="1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диэлектрические галоши;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диэлектрические ковры и изолирующие подставки;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изолирующие колпаки и накладки;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лестницы приставные, стремянки изолирующие.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538163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К средствам защиты от электрических полей повышенной напряженности (более 5 </a:t>
            </a:r>
            <a:r>
              <a:rPr lang="ru-RU" sz="1800" b="1" dirty="0" err="1" smtClean="0">
                <a:effectLst/>
                <a:latin typeface="Times New Roman"/>
                <a:ea typeface="Calibri"/>
                <a:cs typeface="Times New Roman"/>
              </a:rPr>
              <a:t>кВ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/м) относятся: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комплекты индивидуальные экранирующие;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съемные и переносные экранирующие устройства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538163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плакаты безопасности.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597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65187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132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Кроме перечисленных средств защиты в электроустановках применяют средства индивидуальной защиты (СИЗ):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для защиты головы – каски защитные;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для защиты глаз и лица – очки и щитки защитные;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для защиты органов дыхания – противогазы и респираторы;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для защиты рук – рукавицы;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для защиты от падения с высоты – пояса предохранительные и канаты страховочные;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lvl="0" indent="441325" algn="just">
              <a:spcAft>
                <a:spcPts val="0"/>
              </a:spcAft>
              <a:tabLst>
                <a:tab pos="457200" algn="l"/>
              </a:tabLs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одежда специальная защитная – комплекты защиты от электрической дуги.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4132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При использовании основных изолирующих электрозащитных средств достаточно применения одного дополнительного.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4132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При необходимости защитить работающего от напряжения шага диэлектрические боты или галоши могут использоваться без основных средств защиты.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41325" algn="just"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Сигнализаторы наличия напряжения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индивидуальные выпускаются двух типов: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4132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–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автоматические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сигнализаторы, предназначенные для предупреждения работающих о приближении на опасное расстояние к токоведущим частям под напряжением;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4132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– сигнализаторы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неавтоматические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для предварительной оценки наличия напряжения на токоведущих частях электроустановок при расстояниях между ними и оператором, значительно превышающих безопасные.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7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3549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По исполнению изоляция бывает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рабочая, дополнительная, двойная и усиленная.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Рабочая изоляция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 токоведущих частей электроустановки обеспечивает защиту от поражения электрическим током. 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Изоляцию, применяемую дополнительно к рабочей, называют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дополнительной электрической изоляцией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 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08872"/>
            <a:ext cx="6912768" cy="25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97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8478" y="0"/>
            <a:ext cx="8856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Сочетание рабочей и дополнительной изоляции называют </a:t>
            </a:r>
            <a:r>
              <a:rPr lang="ru-RU" sz="1800" b="1" dirty="0" smtClean="0">
                <a:effectLst/>
                <a:latin typeface="Times New Roman"/>
                <a:ea typeface="Calibri"/>
                <a:cs typeface="Times New Roman"/>
              </a:rPr>
              <a:t>двойной изоляцией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. Например, в переносных лампах и ручном электроинструменте применяют двойную изоляцию, состоящую из рабочей изоляции токоведущих частей и дополнительной в виде корпуса, изготовленного из пластмассы, армированной для жесткости. Усиленная изоляция представляет улучшенную рабочую изоляцию, которая обеспечивает такую же степень защиты от поражения электрическим током, как и двойная изоляция.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Состояние изоляции проверяется также перед вводом электроустановок в эксплуатацию и после длительного пребывания в нерабочем положении.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0" y="2308323"/>
            <a:ext cx="7200799" cy="283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09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Измерение сопротивления изоляции производят при помощи омметра или мегаомметра.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965059"/>
            <a:ext cx="7056783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27584" y="3843440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Схема периодического контроля изоляции омметром:</a:t>
            </a:r>
            <a:endParaRPr lang="ru-RU" sz="1400" dirty="0" smtClean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А, В, С – фазы,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а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в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, </a:t>
            </a:r>
            <a:r>
              <a:rPr lang="ru-RU" sz="1800" dirty="0" err="1" smtClean="0">
                <a:effectLst/>
                <a:latin typeface="Times New Roman"/>
                <a:ea typeface="Calibri"/>
                <a:cs typeface="Times New Roman"/>
              </a:rPr>
              <a:t>r</a:t>
            </a:r>
            <a:r>
              <a:rPr lang="ru-RU" sz="1800" baseline="-25000" dirty="0" err="1" smtClean="0">
                <a:effectLst/>
                <a:latin typeface="Times New Roman"/>
                <a:ea typeface="Calibri"/>
                <a:cs typeface="Times New Roman"/>
              </a:rPr>
              <a:t>с</a:t>
            </a:r>
            <a:r>
              <a:rPr lang="ru-RU" sz="1800" dirty="0" smtClean="0">
                <a:effectLst/>
                <a:latin typeface="Times New Roman"/>
                <a:ea typeface="Calibri"/>
                <a:cs typeface="Times New Roman"/>
              </a:rPr>
              <a:t> – сопротивление изоляции.</a:t>
            </a:r>
            <a:endParaRPr lang="ru-RU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267479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123</TotalTime>
  <Words>1665</Words>
  <Application>Microsoft Office PowerPoint</Application>
  <PresentationFormat>Экран (16:9)</PresentationFormat>
  <Paragraphs>164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9" baseType="lpstr">
      <vt:lpstr>Calibri</vt:lpstr>
      <vt:lpstr>Georgia</vt:lpstr>
      <vt:lpstr>Symbol</vt:lpstr>
      <vt:lpstr>Times New Roman</vt:lpstr>
      <vt:lpstr>Trebuchet MS</vt:lpstr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Учетная запись Майкрософт</cp:lastModifiedBy>
  <cp:revision>16</cp:revision>
  <dcterms:created xsi:type="dcterms:W3CDTF">2020-10-29T15:03:01Z</dcterms:created>
  <dcterms:modified xsi:type="dcterms:W3CDTF">2022-06-07T06:01:01Z</dcterms:modified>
</cp:coreProperties>
</file>